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sldIdLst>
    <p:sldId id="256" r:id="rId2"/>
    <p:sldId id="257" r:id="rId3"/>
    <p:sldId id="260" r:id="rId4"/>
    <p:sldId id="262" r:id="rId5"/>
    <p:sldId id="263" r:id="rId6"/>
    <p:sldId id="264" r:id="rId7"/>
    <p:sldId id="267"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38" d="100"/>
          <a:sy n="138" d="100"/>
        </p:scale>
        <p:origin x="-320"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276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653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4975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0709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72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5984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125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3376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11/9/16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562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11/9/16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186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95677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11/9/16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15143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sa.Web.Support@umich.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Web Editing</a:t>
            </a:r>
            <a:br>
              <a:rPr lang="en-US" dirty="0"/>
            </a:br>
            <a:r>
              <a:rPr lang="en-US" dirty="0"/>
              <a:t>With Adobe Experience Manager (AEM)</a:t>
            </a:r>
            <a:br>
              <a:rPr lang="en-US" dirty="0"/>
            </a:br>
            <a:endParaRPr lang="en-US" dirty="0"/>
          </a:p>
        </p:txBody>
      </p:sp>
      <p:sp>
        <p:nvSpPr>
          <p:cNvPr id="3" name="Subtitle 2"/>
          <p:cNvSpPr>
            <a:spLocks noGrp="1"/>
          </p:cNvSpPr>
          <p:nvPr>
            <p:ph type="subTitle" idx="1"/>
          </p:nvPr>
        </p:nvSpPr>
        <p:spPr/>
        <p:txBody>
          <a:bodyPr>
            <a:normAutofit fontScale="92500" lnSpcReduction="10000"/>
          </a:bodyPr>
          <a:lstStyle/>
          <a:p>
            <a:r>
              <a:rPr lang="en-US" dirty="0"/>
              <a:t>Training </a:t>
            </a:r>
            <a:r>
              <a:rPr lang="en-US" dirty="0" smtClean="0"/>
              <a:t>FOR</a:t>
            </a:r>
            <a:r>
              <a:rPr lang="en-US" dirty="0"/>
              <a:t/>
            </a:r>
            <a:br>
              <a:rPr lang="en-US" dirty="0"/>
            </a:br>
            <a:r>
              <a:rPr lang="en-US" dirty="0"/>
              <a:t>Departmental Web </a:t>
            </a:r>
            <a:r>
              <a:rPr lang="en-US" dirty="0" smtClean="0"/>
              <a:t>Editors</a:t>
            </a:r>
            <a:endParaRPr lang="en-US" dirty="0"/>
          </a:p>
          <a:p>
            <a:r>
              <a:rPr lang="en-US" dirty="0" smtClean="0"/>
              <a:t>Thursday, November </a:t>
            </a:r>
            <a:r>
              <a:rPr lang="en-US" dirty="0" smtClean="0"/>
              <a:t>9, </a:t>
            </a:r>
            <a:r>
              <a:rPr lang="en-US" dirty="0" smtClean="0"/>
              <a:t>2016</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848394" y="4909603"/>
            <a:ext cx="3307286" cy="689018"/>
          </a:xfrm>
          <a:prstGeom prst="rect">
            <a:avLst/>
          </a:prstGeom>
        </p:spPr>
      </p:pic>
    </p:spTree>
    <p:extLst>
      <p:ext uri="{BB962C8B-B14F-4D97-AF65-F5344CB8AC3E}">
        <p14:creationId xmlns:p14="http://schemas.microsoft.com/office/powerpoint/2010/main" val="1105971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12124"/>
            <a:ext cx="10058400" cy="1325236"/>
          </a:xfrm>
        </p:spPr>
        <p:txBody>
          <a:bodyPr>
            <a:normAutofit fontScale="90000"/>
            <a:scene3d>
              <a:camera prst="orthographicFront"/>
              <a:lightRig rig="threePt" dir="t"/>
            </a:scene3d>
            <a:sp3d extrusionH="57150">
              <a:bevelT w="38100" h="38100"/>
            </a:sp3d>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solidFill>
                  <a:srgbClr val="FF0000"/>
                </a:solidFill>
              </a:rPr>
              <a:t>Welcome</a:t>
            </a:r>
            <a:r>
              <a:rPr lang="en-US" dirty="0" smtClean="0"/>
              <a:t/>
            </a:r>
            <a:br>
              <a:rPr lang="en-US" dirty="0" smtClean="0"/>
            </a:br>
            <a:r>
              <a:rPr lang="en-US" sz="2200" dirty="0" smtClean="0"/>
              <a:t>I’m </a:t>
            </a:r>
            <a:r>
              <a:rPr lang="en-US" sz="2200" dirty="0"/>
              <a:t>excited to walk you through the ins and outs of Adobe Experience Manager, which we will be referring to as AEM, your new software tool for managing your department website.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At </a:t>
            </a:r>
            <a:r>
              <a:rPr lang="en-US" b="1" dirty="0">
                <a:solidFill>
                  <a:srgbClr val="FF0000"/>
                </a:solidFill>
              </a:rPr>
              <a:t>the conclusion of this training session you will be able to:</a:t>
            </a:r>
            <a:endParaRPr lang="en-US" dirty="0">
              <a:solidFill>
                <a:srgbClr val="FF0000"/>
              </a:solidFill>
            </a:endParaRPr>
          </a:p>
          <a:p>
            <a:pPr lvl="0"/>
            <a:r>
              <a:rPr lang="en-US" sz="1900" dirty="0" smtClean="0"/>
              <a:t>Login to </a:t>
            </a:r>
            <a:r>
              <a:rPr lang="en-US" sz="1900" dirty="0"/>
              <a:t>AEM, through a secure portal (UM Shibboleth Web Login).</a:t>
            </a:r>
          </a:p>
          <a:p>
            <a:pPr lvl="0"/>
            <a:r>
              <a:rPr lang="en-US" sz="1900" dirty="0"/>
              <a:t>Know how and where to locate your web editing interface(s) in AEM.</a:t>
            </a:r>
          </a:p>
          <a:p>
            <a:pPr lvl="0"/>
            <a:r>
              <a:rPr lang="en-US" sz="1900" dirty="0"/>
              <a:t>Understand the navigational scheme of your website in AEM.</a:t>
            </a:r>
          </a:p>
          <a:p>
            <a:pPr lvl="0"/>
            <a:r>
              <a:rPr lang="en-US" sz="1900" dirty="0"/>
              <a:t>Know how to create new navigation on your site, both audience-based (homepage) and within your site.</a:t>
            </a:r>
          </a:p>
          <a:p>
            <a:pPr lvl="0"/>
            <a:r>
              <a:rPr lang="en-US" sz="1900" dirty="0"/>
              <a:t>Know how to create a new webpage in AEM.</a:t>
            </a:r>
          </a:p>
          <a:p>
            <a:pPr lvl="0"/>
            <a:r>
              <a:rPr lang="en-US" sz="1900" dirty="0"/>
              <a:t>Know how to build a page utilizing a variety of AEM components.</a:t>
            </a:r>
          </a:p>
          <a:p>
            <a:pPr lvl="0"/>
            <a:r>
              <a:rPr lang="en-US" sz="1900" dirty="0"/>
              <a:t>Understand the steps to adding </a:t>
            </a:r>
            <a:r>
              <a:rPr lang="en-US" sz="1900" dirty="0" smtClean="0"/>
              <a:t>News, People and Events </a:t>
            </a:r>
            <a:r>
              <a:rPr lang="en-US" sz="1900" dirty="0"/>
              <a:t>to your site</a:t>
            </a:r>
            <a:r>
              <a:rPr lang="en-US" sz="1900" dirty="0" smtClean="0"/>
              <a:t>.</a:t>
            </a:r>
          </a:p>
          <a:p>
            <a:pPr lvl="0"/>
            <a:r>
              <a:rPr lang="en-US" sz="1900" dirty="0" smtClean="0"/>
              <a:t>Understand </a:t>
            </a:r>
            <a:r>
              <a:rPr lang="en-US" sz="1900" dirty="0"/>
              <a:t>activation and deactivation (publishing and </a:t>
            </a:r>
            <a:r>
              <a:rPr lang="en-US" sz="1900" dirty="0" err="1"/>
              <a:t>unpublishing</a:t>
            </a:r>
            <a:r>
              <a:rPr lang="en-US" sz="1900" dirty="0" smtClean="0"/>
              <a:t>).</a:t>
            </a:r>
          </a:p>
          <a:p>
            <a:r>
              <a:rPr lang="en-US" sz="1900" dirty="0"/>
              <a:t>Understand versioning in AEM.</a:t>
            </a:r>
          </a:p>
          <a:p>
            <a:pPr lvl="0"/>
            <a:endParaRPr lang="en-US" sz="1900" dirty="0"/>
          </a:p>
          <a:p>
            <a:endParaRPr lang="en-US" dirty="0"/>
          </a:p>
        </p:txBody>
      </p:sp>
    </p:spTree>
    <p:extLst>
      <p:ext uri="{BB962C8B-B14F-4D97-AF65-F5344CB8AC3E}">
        <p14:creationId xmlns:p14="http://schemas.microsoft.com/office/powerpoint/2010/main" val="907259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Services is Here for </a:t>
            </a:r>
            <a:r>
              <a:rPr lang="en-US" dirty="0" smtClean="0">
                <a:solidFill>
                  <a:srgbClr val="FF0000"/>
                </a:solidFill>
              </a:rPr>
              <a:t>YOU</a:t>
            </a:r>
            <a:endParaRPr lang="en-US" dirty="0"/>
          </a:p>
        </p:txBody>
      </p:sp>
      <p:sp>
        <p:nvSpPr>
          <p:cNvPr id="6" name="Content Placeholder 5"/>
          <p:cNvSpPr>
            <a:spLocks noGrp="1"/>
          </p:cNvSpPr>
          <p:nvPr>
            <p:ph idx="1"/>
          </p:nvPr>
        </p:nvSpPr>
        <p:spPr/>
        <p:txBody>
          <a:bodyPr/>
          <a:lstStyle/>
          <a:p>
            <a:pPr marL="0" indent="0">
              <a:buNone/>
            </a:pPr>
            <a:r>
              <a:rPr lang="en-US" i="1" dirty="0"/>
              <a:t> </a:t>
            </a:r>
            <a:endParaRPr lang="en-US" dirty="0"/>
          </a:p>
          <a:p>
            <a:r>
              <a:rPr lang="en-US" sz="2400" b="1" dirty="0"/>
              <a:t>Your job as a web editor - regardless of whether it’s 10% of your role or 79% of your role - is EXTREMELY important to your department’s success</a:t>
            </a:r>
            <a:r>
              <a:rPr lang="en-US" sz="2400" b="1" dirty="0" smtClean="0"/>
              <a:t>.</a:t>
            </a:r>
            <a:endParaRPr lang="en-US" dirty="0"/>
          </a:p>
          <a:p>
            <a:endParaRPr lang="en-US" sz="2400" dirty="0"/>
          </a:p>
          <a:p>
            <a:r>
              <a:rPr lang="en-US" sz="2400" dirty="0" smtClean="0">
                <a:hlinkClick r:id="rId2"/>
              </a:rPr>
              <a:t>lsa.web.support@umich.edu</a:t>
            </a:r>
            <a:r>
              <a:rPr lang="en-US" sz="2400" dirty="0" smtClean="0"/>
              <a:t> - Help Desk</a:t>
            </a:r>
          </a:p>
          <a:p>
            <a:r>
              <a:rPr lang="en-US" sz="2400" dirty="0" err="1"/>
              <a:t>l</a:t>
            </a:r>
            <a:r>
              <a:rPr lang="en-US" sz="2400" dirty="0" err="1" smtClean="0"/>
              <a:t>sa.umich.edu</a:t>
            </a:r>
            <a:r>
              <a:rPr lang="en-US" sz="2400" dirty="0" smtClean="0"/>
              <a:t>/</a:t>
            </a:r>
            <a:r>
              <a:rPr lang="en-US" sz="2400" dirty="0" err="1" smtClean="0"/>
              <a:t>webservices</a:t>
            </a:r>
            <a:r>
              <a:rPr lang="en-US" sz="2400" dirty="0" smtClean="0"/>
              <a:t>: Our AEM site with Online Help Documentation.</a:t>
            </a:r>
          </a:p>
          <a:p>
            <a:r>
              <a:rPr lang="en-US" sz="2400" b="1" dirty="0" smtClean="0"/>
              <a:t>Open Labs </a:t>
            </a:r>
            <a:r>
              <a:rPr lang="en-US" sz="2400" dirty="0" smtClean="0"/>
              <a:t>2x per week, right here. Hands-on support by Web Services team. Please sign up on the AEM Support/Open Lab section of our website.</a:t>
            </a:r>
            <a:endParaRPr lang="en-US" sz="2400" dirty="0"/>
          </a:p>
        </p:txBody>
      </p:sp>
    </p:spTree>
    <p:extLst>
      <p:ext uri="{BB962C8B-B14F-4D97-AF65-F5344CB8AC3E}">
        <p14:creationId xmlns:p14="http://schemas.microsoft.com/office/powerpoint/2010/main" val="10863966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Janet </a:t>
            </a:r>
            <a:r>
              <a:rPr lang="en-US" dirty="0" err="1" smtClean="0"/>
              <a:t>Redish</a:t>
            </a:r>
            <a:r>
              <a:rPr lang="en-US" dirty="0" smtClean="0"/>
              <a:t/>
            </a:r>
            <a:br>
              <a:rPr lang="en-US" dirty="0" smtClean="0"/>
            </a:br>
            <a:r>
              <a:rPr lang="en-US" i="1" dirty="0" smtClean="0"/>
              <a:t>Letting Go of the Words</a:t>
            </a:r>
            <a:endParaRPr lang="en-US" i="1" dirty="0"/>
          </a:p>
        </p:txBody>
      </p:sp>
      <p:sp>
        <p:nvSpPr>
          <p:cNvPr id="3" name="Content Placeholder 2"/>
          <p:cNvSpPr>
            <a:spLocks noGrp="1"/>
          </p:cNvSpPr>
          <p:nvPr>
            <p:ph idx="1"/>
          </p:nvPr>
        </p:nvSpPr>
        <p:spPr/>
        <p:txBody>
          <a:bodyPr>
            <a:normAutofit fontScale="92500" lnSpcReduction="10000"/>
          </a:bodyPr>
          <a:lstStyle/>
          <a:p>
            <a:pPr lvl="0"/>
            <a:r>
              <a:rPr lang="en-US" dirty="0"/>
              <a:t>People come to web sites to </a:t>
            </a:r>
            <a:r>
              <a:rPr lang="en-US" b="1" dirty="0">
                <a:solidFill>
                  <a:srgbClr val="FF0000"/>
                </a:solidFill>
              </a:rPr>
              <a:t>satisfy goals</a:t>
            </a:r>
            <a:r>
              <a:rPr lang="en-US" dirty="0"/>
              <a:t>, to do tasks, to get </a:t>
            </a:r>
            <a:r>
              <a:rPr lang="en-US" b="1" dirty="0">
                <a:solidFill>
                  <a:srgbClr val="FF0000"/>
                </a:solidFill>
              </a:rPr>
              <a:t>answers to questions</a:t>
            </a:r>
            <a:r>
              <a:rPr lang="en-US" dirty="0"/>
              <a:t>.</a:t>
            </a:r>
          </a:p>
          <a:p>
            <a:pPr lvl="0"/>
            <a:r>
              <a:rPr lang="en-US" i="1" dirty="0"/>
              <a:t>Navigation, search, design, and technology</a:t>
            </a:r>
            <a:r>
              <a:rPr lang="en-US" dirty="0"/>
              <a:t> support the content that people come for</a:t>
            </a:r>
            <a:r>
              <a:rPr lang="en-US" dirty="0" smtClean="0"/>
              <a:t>.</a:t>
            </a:r>
            <a:endParaRPr lang="en-US" dirty="0"/>
          </a:p>
          <a:p>
            <a:r>
              <a:rPr lang="en-US" b="1" dirty="0" smtClean="0"/>
              <a:t>Know </a:t>
            </a:r>
            <a:r>
              <a:rPr lang="en-US" b="1" dirty="0"/>
              <a:t>Thy Audience</a:t>
            </a:r>
            <a:endParaRPr lang="en-US" dirty="0"/>
          </a:p>
          <a:p>
            <a:r>
              <a:rPr lang="en-US" dirty="0"/>
              <a:t>Many of you are Student Services Veterans. You’ve answered the same questions hundreds of times. </a:t>
            </a:r>
            <a:endParaRPr lang="en-US" dirty="0" smtClean="0"/>
          </a:p>
          <a:p>
            <a:r>
              <a:rPr lang="en-US" dirty="0" smtClean="0"/>
              <a:t>Are </a:t>
            </a:r>
            <a:r>
              <a:rPr lang="en-US" dirty="0"/>
              <a:t>those questions answered on your current site? </a:t>
            </a:r>
            <a:endParaRPr lang="en-US" dirty="0" smtClean="0"/>
          </a:p>
          <a:p>
            <a:r>
              <a:rPr lang="en-US" dirty="0" smtClean="0"/>
              <a:t>Are </a:t>
            </a:r>
            <a:r>
              <a:rPr lang="en-US" dirty="0"/>
              <a:t>there new questions that will emerge as a result of new programming? </a:t>
            </a:r>
            <a:endParaRPr lang="en-US" dirty="0" smtClean="0"/>
          </a:p>
          <a:p>
            <a:r>
              <a:rPr lang="en-US" dirty="0" smtClean="0"/>
              <a:t>Understanding </a:t>
            </a:r>
            <a:r>
              <a:rPr lang="en-US" dirty="0"/>
              <a:t>WHY your audience comes to your site will help you select and organize the content so that it best meets both your goals and theirs</a:t>
            </a:r>
            <a:r>
              <a:rPr lang="en-US" dirty="0" smtClean="0"/>
              <a:t>.</a:t>
            </a:r>
            <a:endParaRPr lang="en-US" dirty="0"/>
          </a:p>
          <a:p>
            <a:r>
              <a:rPr lang="en-US" b="1" dirty="0">
                <a:solidFill>
                  <a:srgbClr val="FF0000"/>
                </a:solidFill>
              </a:rPr>
              <a:t>REMEMBER</a:t>
            </a:r>
            <a:r>
              <a:rPr lang="en-US" dirty="0">
                <a:solidFill>
                  <a:srgbClr val="FF0000"/>
                </a:solidFill>
              </a:rPr>
              <a:t>: </a:t>
            </a:r>
            <a:r>
              <a:rPr lang="en-US" dirty="0"/>
              <a:t>In many case, students and other web users are coming to your website to replace the act of making a phone call/have a conversation.</a:t>
            </a:r>
          </a:p>
          <a:p>
            <a:endParaRPr lang="en-US" dirty="0"/>
          </a:p>
          <a:p>
            <a:endParaRPr lang="en-US" dirty="0"/>
          </a:p>
        </p:txBody>
      </p:sp>
      <p:sp>
        <p:nvSpPr>
          <p:cNvPr id="4" name="Text Placeholder 3"/>
          <p:cNvSpPr>
            <a:spLocks noGrp="1"/>
          </p:cNvSpPr>
          <p:nvPr>
            <p:ph type="body" sz="half" idx="2"/>
          </p:nvPr>
        </p:nvSpPr>
        <p:spPr/>
        <p:txBody>
          <a:bodyPr/>
          <a:lstStyle/>
          <a:p>
            <a:r>
              <a:rPr lang="en-US" dirty="0"/>
              <a:t>Some of the best thinking on the subject of </a:t>
            </a:r>
            <a:r>
              <a:rPr lang="en-US" b="1" dirty="0"/>
              <a:t>writing for the web</a:t>
            </a:r>
            <a:r>
              <a:rPr lang="en-US" dirty="0"/>
              <a:t> is found in Janice </a:t>
            </a:r>
            <a:r>
              <a:rPr lang="en-US" dirty="0" err="1"/>
              <a:t>Redish’s</a:t>
            </a:r>
            <a:r>
              <a:rPr lang="en-US" dirty="0"/>
              <a:t> book </a:t>
            </a:r>
            <a:r>
              <a:rPr lang="en-US" b="1" i="1" dirty="0"/>
              <a:t>Letting Go of the Words</a:t>
            </a:r>
            <a:r>
              <a:rPr lang="en-US" b="1" dirty="0"/>
              <a:t>.</a:t>
            </a:r>
            <a:r>
              <a:rPr lang="en-US" dirty="0"/>
              <a:t> </a:t>
            </a:r>
            <a:r>
              <a:rPr lang="en-US" dirty="0" err="1"/>
              <a:t>Redish</a:t>
            </a:r>
            <a:r>
              <a:rPr lang="en-US" dirty="0"/>
              <a:t> shares many of the most important truths about web content in her summary of Chapter 1 (“Content! Content! Content!”)</a:t>
            </a:r>
          </a:p>
        </p:txBody>
      </p:sp>
    </p:spTree>
    <p:extLst>
      <p:ext uri="{BB962C8B-B14F-4D97-AF65-F5344CB8AC3E}">
        <p14:creationId xmlns:p14="http://schemas.microsoft.com/office/powerpoint/2010/main" val="19645240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Terminology Overview: AEM User </a:t>
            </a:r>
            <a:r>
              <a:rPr lang="en-US" dirty="0" smtClean="0"/>
              <a:t>Interface</a:t>
            </a:r>
            <a:br>
              <a:rPr lang="en-US" dirty="0" smtClean="0"/>
            </a:br>
            <a:r>
              <a:rPr lang="en-US" sz="2000" dirty="0"/>
              <a:t>The AEM user interface combines the advantages of a web interface with the fluidity and responsiveness usually associated with desktop applications. AEM employs the following </a:t>
            </a:r>
            <a:r>
              <a:rPr lang="en-US" sz="2000" dirty="0" smtClean="0"/>
              <a:t>features…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solidFill>
                  <a:srgbClr val="FF0000"/>
                </a:solidFill>
              </a:rPr>
              <a:t>Web Content Manager Console</a:t>
            </a:r>
            <a:r>
              <a:rPr lang="en-US" b="1" dirty="0">
                <a:solidFill>
                  <a:srgbClr val="FF0000"/>
                </a:solidFill>
              </a:rPr>
              <a:t>:</a:t>
            </a:r>
            <a:r>
              <a:rPr lang="en-US" dirty="0">
                <a:solidFill>
                  <a:srgbClr val="FF0000"/>
                </a:solidFill>
              </a:rPr>
              <a:t> </a:t>
            </a:r>
            <a:r>
              <a:rPr lang="en-US" sz="2100" dirty="0"/>
              <a:t>The Web Content Manager (WCM) presents a consistent "explorer-like" interface (similar to Open Text’s App Console, but </a:t>
            </a:r>
            <a:r>
              <a:rPr lang="en-US" sz="2100" dirty="0" smtClean="0"/>
              <a:t>better</a:t>
            </a:r>
            <a:r>
              <a:rPr lang="en-US" sz="2100" dirty="0"/>
              <a:t>). For example, the WCM console (referred to in this documentation as the Site Administration Interface) features a two-pane interface with a dynamic expandable/collapsible tree on the left and a grid with draggable rows and columns on the right</a:t>
            </a:r>
            <a:r>
              <a:rPr lang="en-US" sz="1900" dirty="0"/>
              <a:t>. </a:t>
            </a:r>
          </a:p>
          <a:p>
            <a:r>
              <a:rPr lang="en-US" b="1" dirty="0">
                <a:solidFill>
                  <a:srgbClr val="FF0000"/>
                </a:solidFill>
              </a:rPr>
              <a:t>Sidekick:</a:t>
            </a:r>
            <a:r>
              <a:rPr lang="en-US" dirty="0">
                <a:solidFill>
                  <a:srgbClr val="FF0000"/>
                </a:solidFill>
              </a:rPr>
              <a:t> </a:t>
            </a:r>
            <a:r>
              <a:rPr lang="en-US" dirty="0"/>
              <a:t>A floating window that appears on the inside of a page in the on-page editing interface from which you may add new components or execute page actions. </a:t>
            </a:r>
          </a:p>
          <a:p>
            <a:r>
              <a:rPr lang="en-US" b="1" dirty="0" smtClean="0">
                <a:solidFill>
                  <a:srgbClr val="FF0000"/>
                </a:solidFill>
              </a:rPr>
              <a:t>Content </a:t>
            </a:r>
            <a:r>
              <a:rPr lang="en-US" b="1" dirty="0">
                <a:solidFill>
                  <a:srgbClr val="FF0000"/>
                </a:solidFill>
              </a:rPr>
              <a:t>Finder: </a:t>
            </a:r>
            <a:r>
              <a:rPr lang="en-US" dirty="0"/>
              <a:t>On the left side of each page in the on-page editing interface, this pane provides quick access to digital assets such as images and documents as well as other pages of your site. Assets can be dragged on to your page after a component is created. </a:t>
            </a:r>
          </a:p>
          <a:p>
            <a:r>
              <a:rPr lang="en-US" b="1" dirty="0">
                <a:solidFill>
                  <a:srgbClr val="FF0000"/>
                </a:solidFill>
              </a:rPr>
              <a:t>On-Page Editing:</a:t>
            </a:r>
            <a:r>
              <a:rPr lang="en-US" dirty="0"/>
              <a:t> Components can be edited directly on the webpage</a:t>
            </a:r>
            <a:r>
              <a:rPr lang="en-US" dirty="0" smtClean="0"/>
              <a:t>.</a:t>
            </a:r>
            <a:endParaRPr lang="en-US" dirty="0"/>
          </a:p>
          <a:p>
            <a:r>
              <a:rPr lang="en-US" b="1" dirty="0">
                <a:solidFill>
                  <a:srgbClr val="FF0000"/>
                </a:solidFill>
              </a:rPr>
              <a:t>Drag and drop:</a:t>
            </a:r>
            <a:r>
              <a:rPr lang="en-US" dirty="0">
                <a:solidFill>
                  <a:srgbClr val="FF0000"/>
                </a:solidFill>
              </a:rPr>
              <a:t> </a:t>
            </a:r>
            <a:r>
              <a:rPr lang="en-US" dirty="0"/>
              <a:t>Columns and other components, including digital assets can be positioned on the page simply by dragging and dropping them in the desired location. </a:t>
            </a:r>
          </a:p>
          <a:p>
            <a:r>
              <a:rPr lang="en-US" b="1" dirty="0">
                <a:solidFill>
                  <a:srgbClr val="FF0000"/>
                </a:solidFill>
              </a:rPr>
              <a:t>Contextual menu:</a:t>
            </a:r>
            <a:r>
              <a:rPr lang="en-US" dirty="0">
                <a:solidFill>
                  <a:srgbClr val="FF0000"/>
                </a:solidFill>
              </a:rPr>
              <a:t> </a:t>
            </a:r>
            <a:r>
              <a:rPr lang="en-US" dirty="0"/>
              <a:t>Right clicking on most onscreen elements brings up a context menu with appropriate action options; similar to a desktop OS interface.</a:t>
            </a:r>
          </a:p>
          <a:p>
            <a:endParaRPr lang="en-US" dirty="0"/>
          </a:p>
        </p:txBody>
      </p:sp>
    </p:spTree>
    <p:extLst>
      <p:ext uri="{BB962C8B-B14F-4D97-AF65-F5344CB8AC3E}">
        <p14:creationId xmlns:p14="http://schemas.microsoft.com/office/powerpoint/2010/main" val="10696484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Some Thoughts about Roles</a:t>
            </a:r>
            <a:r>
              <a:rPr lang="en-US" b="1" dirty="0" smtClean="0"/>
              <a:t>…</a:t>
            </a:r>
            <a:endParaRPr lang="en-US" dirty="0"/>
          </a:p>
        </p:txBody>
      </p:sp>
      <p:sp>
        <p:nvSpPr>
          <p:cNvPr id="3" name="Content Placeholder 2"/>
          <p:cNvSpPr>
            <a:spLocks noGrp="1"/>
          </p:cNvSpPr>
          <p:nvPr>
            <p:ph idx="1"/>
          </p:nvPr>
        </p:nvSpPr>
        <p:spPr/>
        <p:txBody>
          <a:bodyPr/>
          <a:lstStyle/>
          <a:p>
            <a:pPr algn="ctr"/>
            <a:r>
              <a:rPr lang="en-US" sz="2800" dirty="0"/>
              <a:t>AEM is designed for multiple users who may, if desired, have differing levels of responsibility. </a:t>
            </a:r>
          </a:p>
          <a:p>
            <a:r>
              <a:rPr lang="en-US" dirty="0"/>
              <a:t/>
            </a:r>
            <a:br>
              <a:rPr lang="en-US" dirty="0"/>
            </a:br>
            <a:r>
              <a:rPr lang="en-US" dirty="0"/>
              <a:t>*One of the main reasons for assigning content management roles within a department is to help with </a:t>
            </a:r>
            <a:r>
              <a:rPr lang="en-US" b="1" dirty="0">
                <a:solidFill>
                  <a:srgbClr val="FF0000"/>
                </a:solidFill>
              </a:rPr>
              <a:t>SEO</a:t>
            </a:r>
            <a:r>
              <a:rPr lang="en-US" b="1" dirty="0"/>
              <a:t> (Search Engine Optimization</a:t>
            </a:r>
            <a:r>
              <a:rPr lang="en-US" dirty="0"/>
              <a:t>). </a:t>
            </a:r>
            <a:endParaRPr lang="en-US" dirty="0" smtClean="0"/>
          </a:p>
          <a:p>
            <a:r>
              <a:rPr lang="en-US" dirty="0" smtClean="0"/>
              <a:t>The </a:t>
            </a:r>
            <a:r>
              <a:rPr lang="en-US" dirty="0"/>
              <a:t>Internet looks for “Organized and Labeled” content, which means content that is tagged with metadata (titles, keywords, descriptions, etc.). </a:t>
            </a:r>
            <a:endParaRPr lang="en-US" dirty="0" smtClean="0"/>
          </a:p>
          <a:p>
            <a:r>
              <a:rPr lang="en-US" dirty="0" smtClean="0"/>
              <a:t>Having </a:t>
            </a:r>
            <a:r>
              <a:rPr lang="en-US" dirty="0"/>
              <a:t>one or two people thinking about this and executing it, is a </a:t>
            </a:r>
            <a:r>
              <a:rPr lang="en-US" b="1" dirty="0">
                <a:solidFill>
                  <a:srgbClr val="FF0000"/>
                </a:solidFill>
              </a:rPr>
              <a:t>REALLY GOOD IDEA</a:t>
            </a:r>
            <a:r>
              <a:rPr lang="en-US" dirty="0"/>
              <a:t>.</a:t>
            </a:r>
          </a:p>
          <a:p>
            <a:endParaRPr lang="en-US" dirty="0"/>
          </a:p>
        </p:txBody>
      </p:sp>
    </p:spTree>
    <p:extLst>
      <p:ext uri="{BB962C8B-B14F-4D97-AF65-F5344CB8AC3E}">
        <p14:creationId xmlns:p14="http://schemas.microsoft.com/office/powerpoint/2010/main" val="25519879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8941" y="201881"/>
            <a:ext cx="8006942" cy="6005204"/>
          </a:xfrm>
        </p:spPr>
      </p:pic>
    </p:spTree>
    <p:extLst>
      <p:ext uri="{BB962C8B-B14F-4D97-AF65-F5344CB8AC3E}">
        <p14:creationId xmlns:p14="http://schemas.microsoft.com/office/powerpoint/2010/main" val="8234765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AEM </a:t>
            </a:r>
            <a:r>
              <a:rPr lang="en-US" dirty="0" smtClean="0">
                <a:solidFill>
                  <a:srgbClr val="FF0000"/>
                </a:solidFill>
              </a:rPr>
              <a:t>Roles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lvl="0"/>
            <a:r>
              <a:rPr lang="en-US" sz="2500" b="1" dirty="0"/>
              <a:t>Site Administrator</a:t>
            </a:r>
            <a:endParaRPr lang="en-US" sz="2500" dirty="0"/>
          </a:p>
          <a:p>
            <a:pPr lvl="1"/>
            <a:r>
              <a:rPr lang="en-US" sz="1900" dirty="0"/>
              <a:t>Website Managers who are comfortable editing site configuration (Chapter 3).</a:t>
            </a:r>
          </a:p>
          <a:p>
            <a:pPr lvl="1"/>
            <a:r>
              <a:rPr lang="en-US" sz="1900" dirty="0"/>
              <a:t>Please assign this role to the person in your dept. most comfortable with web software.</a:t>
            </a:r>
          </a:p>
          <a:p>
            <a:pPr lvl="0"/>
            <a:r>
              <a:rPr lang="en-US" sz="2500" b="1" dirty="0"/>
              <a:t>Content Authors</a:t>
            </a:r>
            <a:endParaRPr lang="en-US" sz="2500" dirty="0"/>
          </a:p>
          <a:p>
            <a:pPr lvl="1"/>
            <a:r>
              <a:rPr lang="en-US" sz="1900" dirty="0" smtClean="0"/>
              <a:t>Build </a:t>
            </a:r>
            <a:r>
              <a:rPr lang="en-US" sz="1900" dirty="0"/>
              <a:t>pages.</a:t>
            </a:r>
          </a:p>
          <a:p>
            <a:pPr lvl="1"/>
            <a:r>
              <a:rPr lang="en-US" sz="1900" dirty="0"/>
              <a:t>Set up/design/manage content.</a:t>
            </a:r>
          </a:p>
          <a:p>
            <a:pPr lvl="1"/>
            <a:r>
              <a:rPr lang="en-US" sz="1900" dirty="0"/>
              <a:t>Restricted to your own departmental site(s), will not see any other departments content listed, just what you have permission to see.</a:t>
            </a:r>
          </a:p>
          <a:p>
            <a:pPr lvl="0"/>
            <a:r>
              <a:rPr lang="en-US" sz="2500" b="1" dirty="0" smtClean="0">
                <a:solidFill>
                  <a:srgbClr val="FF0000"/>
                </a:solidFill>
              </a:rPr>
              <a:t>DAM </a:t>
            </a:r>
            <a:r>
              <a:rPr lang="en-US" sz="2500" b="1" dirty="0">
                <a:solidFill>
                  <a:srgbClr val="FF0000"/>
                </a:solidFill>
              </a:rPr>
              <a:t>Admin (Highly Recommended) </a:t>
            </a:r>
            <a:endParaRPr lang="en-US" sz="2500" dirty="0">
              <a:solidFill>
                <a:srgbClr val="FF0000"/>
              </a:solidFill>
            </a:endParaRPr>
          </a:p>
          <a:p>
            <a:pPr lvl="1"/>
            <a:r>
              <a:rPr lang="en-US" sz="1900" dirty="0"/>
              <a:t>Manage all Media assets for site (images, documents, audio, video).</a:t>
            </a:r>
          </a:p>
          <a:p>
            <a:pPr lvl="1"/>
            <a:r>
              <a:rPr lang="en-US" sz="1900" dirty="0"/>
              <a:t>Ensure metadata added to all DAM content. When metadata well managed, authors can more easily locate content based on needs, and internet searches can more easily return your content at the top of results pages.</a:t>
            </a:r>
          </a:p>
          <a:p>
            <a:pPr lvl="1"/>
            <a:r>
              <a:rPr lang="en-US" sz="1900" dirty="0"/>
              <a:t>Similar to tag admins, DAM admins manage and categorize content</a:t>
            </a:r>
            <a:r>
              <a:rPr lang="en-US" sz="1900" dirty="0" smtClean="0"/>
              <a:t>.</a:t>
            </a:r>
            <a:endParaRPr lang="en-US" sz="1900" dirty="0"/>
          </a:p>
        </p:txBody>
      </p:sp>
    </p:spTree>
    <p:extLst>
      <p:ext uri="{BB962C8B-B14F-4D97-AF65-F5344CB8AC3E}">
        <p14:creationId xmlns:p14="http://schemas.microsoft.com/office/powerpoint/2010/main" val="4052714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to Know the </a:t>
            </a:r>
            <a:r>
              <a:rPr lang="en-US" dirty="0">
                <a:solidFill>
                  <a:srgbClr val="FF0000"/>
                </a:solidFill>
              </a:rPr>
              <a:t>AEM Environment</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70652" y="1989138"/>
            <a:ext cx="4338921" cy="4022725"/>
          </a:xfrm>
          <a:prstGeom prst="rect">
            <a:avLst/>
          </a:prstGeom>
        </p:spPr>
      </p:pic>
      <p:sp>
        <p:nvSpPr>
          <p:cNvPr id="5" name="Rectangle 4"/>
          <p:cNvSpPr/>
          <p:nvPr/>
        </p:nvSpPr>
        <p:spPr>
          <a:xfrm>
            <a:off x="5886450" y="1989138"/>
            <a:ext cx="5269230" cy="4268861"/>
          </a:xfrm>
          <a:prstGeom prst="rect">
            <a:avLst/>
          </a:prstGeom>
        </p:spPr>
        <p:txBody>
          <a:bodyPr wrap="square">
            <a:spAutoFit/>
          </a:bodyPr>
          <a:lstStyle/>
          <a:p>
            <a:pPr>
              <a:lnSpc>
                <a:spcPct val="115000"/>
              </a:lnSpc>
              <a:tabLst>
                <a:tab pos="8001000" algn="l"/>
              </a:tabLst>
            </a:pPr>
            <a:r>
              <a:rPr lang="en-US" kern="1400" dirty="0">
                <a:ea typeface="Times New Roman" panose="02020603050405020304" pitchFamily="18" charset="0"/>
              </a:rPr>
              <a:t>As an author in the AEM web environment, you will access your website in what we call the “</a:t>
            </a:r>
            <a:r>
              <a:rPr lang="en-US" i="1" kern="1400" dirty="0">
                <a:ea typeface="Times New Roman" panose="02020603050405020304" pitchFamily="18" charset="0"/>
              </a:rPr>
              <a:t>Production" </a:t>
            </a:r>
            <a:r>
              <a:rPr lang="en-US" i="1" kern="1400" dirty="0" smtClean="0">
                <a:ea typeface="Times New Roman" panose="02020603050405020304" pitchFamily="18" charset="0"/>
              </a:rPr>
              <a:t>Environment</a:t>
            </a:r>
            <a:r>
              <a:rPr lang="en-US" kern="1400" dirty="0">
                <a:ea typeface="Times New Roman" panose="02020603050405020304" pitchFamily="18" charset="0"/>
              </a:rPr>
              <a:t> </a:t>
            </a:r>
            <a:r>
              <a:rPr lang="en-US" kern="1400" dirty="0" smtClean="0">
                <a:ea typeface="Times New Roman" panose="02020603050405020304" pitchFamily="18" charset="0"/>
              </a:rPr>
              <a:t>@ </a:t>
            </a:r>
            <a:r>
              <a:rPr lang="en-US" b="1" kern="1400" dirty="0" smtClean="0">
                <a:ea typeface="Times New Roman" panose="02020603050405020304" pitchFamily="18" charset="0"/>
              </a:rPr>
              <a:t>author.lsa.umich.edu </a:t>
            </a:r>
            <a:r>
              <a:rPr lang="en-US" kern="1400" dirty="0" smtClean="0">
                <a:ea typeface="Times New Roman" panose="02020603050405020304" pitchFamily="18" charset="0"/>
              </a:rPr>
              <a:t> </a:t>
            </a:r>
          </a:p>
          <a:p>
            <a:pPr>
              <a:lnSpc>
                <a:spcPct val="115000"/>
              </a:lnSpc>
              <a:tabLst>
                <a:tab pos="8001000" algn="l"/>
              </a:tabLst>
            </a:pPr>
            <a:endParaRPr lang="en-US" kern="1400" dirty="0">
              <a:ea typeface="Times New Roman" panose="02020603050405020304" pitchFamily="18" charset="0"/>
            </a:endParaRPr>
          </a:p>
          <a:p>
            <a:pPr>
              <a:lnSpc>
                <a:spcPct val="115000"/>
              </a:lnSpc>
              <a:tabLst>
                <a:tab pos="8001000" algn="l"/>
              </a:tabLst>
            </a:pPr>
            <a:r>
              <a:rPr lang="en-US" kern="1400" dirty="0" smtClean="0">
                <a:ea typeface="Times New Roman" panose="02020603050405020304" pitchFamily="18" charset="0"/>
              </a:rPr>
              <a:t>Notice </a:t>
            </a:r>
            <a:r>
              <a:rPr lang="en-US" kern="1400" dirty="0">
                <a:ea typeface="Times New Roman" panose="02020603050405020304" pitchFamily="18" charset="0"/>
              </a:rPr>
              <a:t>the only difference between your AEM and Open Text editing sites is the word </a:t>
            </a:r>
            <a:r>
              <a:rPr lang="en-US" b="1" kern="1400" dirty="0">
                <a:ea typeface="Times New Roman" panose="02020603050405020304" pitchFamily="18" charset="0"/>
              </a:rPr>
              <a:t>Author </a:t>
            </a:r>
            <a:r>
              <a:rPr lang="en-US" kern="1400" dirty="0">
                <a:ea typeface="Times New Roman" panose="02020603050405020304" pitchFamily="18" charset="0"/>
              </a:rPr>
              <a:t>at the start of the URL. Feel free to </a:t>
            </a:r>
            <a:r>
              <a:rPr lang="en-US" b="1" kern="1400" dirty="0">
                <a:ea typeface="Times New Roman" panose="02020603050405020304" pitchFamily="18" charset="0"/>
              </a:rPr>
              <a:t>bookmark this page</a:t>
            </a:r>
            <a:r>
              <a:rPr lang="en-US" kern="1400" dirty="0">
                <a:ea typeface="Times New Roman" panose="02020603050405020304" pitchFamily="18" charset="0"/>
              </a:rPr>
              <a:t>, just as you did your edit.lsa.umich.edu page in Open Text</a:t>
            </a:r>
            <a:r>
              <a:rPr lang="en-US" kern="1400" dirty="0" smtClean="0">
                <a:ea typeface="Times New Roman" panose="02020603050405020304" pitchFamily="18" charset="0"/>
              </a:rPr>
              <a:t>.</a:t>
            </a:r>
          </a:p>
          <a:p>
            <a:pPr>
              <a:lnSpc>
                <a:spcPct val="115000"/>
              </a:lnSpc>
              <a:tabLst>
                <a:tab pos="8001000" algn="l"/>
              </a:tabLst>
            </a:pPr>
            <a:endParaRPr lang="en-US" sz="2000" i="1" kern="1400" spc="-100" dirty="0">
              <a:effectLst/>
              <a:latin typeface="Times New Roman" panose="02020603050405020304" pitchFamily="18" charset="0"/>
              <a:ea typeface="Times New Roman" panose="02020603050405020304" pitchFamily="18" charset="0"/>
            </a:endParaRPr>
          </a:p>
          <a:p>
            <a:pPr>
              <a:lnSpc>
                <a:spcPct val="115000"/>
              </a:lnSpc>
              <a:tabLst>
                <a:tab pos="8001000" algn="l"/>
              </a:tabLst>
            </a:pPr>
            <a:r>
              <a:rPr lang="en-US" dirty="0"/>
              <a:t>The first time you navigate to your site address, you will be presented with the now familiar Shibboleth WEBLOGIN that indicates AEM is part of the University of Michigan IT </a:t>
            </a:r>
            <a:r>
              <a:rPr lang="en-US" dirty="0" smtClean="0"/>
              <a:t>infrastructure.</a:t>
            </a:r>
            <a:endParaRPr lang="en-US" i="1" kern="1400" spc="-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26700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150</TotalTime>
  <Words>809</Words>
  <Application>Microsoft Macintosh PowerPoint</Application>
  <PresentationFormat>Custom</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Web Editing With Adobe Experience Manager (AEM) </vt:lpstr>
      <vt:lpstr>              Welcome I’m excited to walk you through the ins and outs of Adobe Experience Manager, which we will be referring to as AEM, your new software tool for managing your department website. </vt:lpstr>
      <vt:lpstr>Web Services is Here for YOU</vt:lpstr>
      <vt:lpstr>Janet Redish Letting Go of the Words</vt:lpstr>
      <vt:lpstr>Terminology Overview: AEM User Interface The AEM user interface combines the advantages of a web interface with the fluidity and responsiveness usually associated with desktop applications. AEM employs the following features…</vt:lpstr>
      <vt:lpstr>Some Thoughts about Roles…</vt:lpstr>
      <vt:lpstr>PowerPoint Presentation</vt:lpstr>
      <vt:lpstr>AEM Roles</vt:lpstr>
      <vt:lpstr>Getting to Know the AEM Environment</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Editing With Adobe Experience Manager (AEM)</dc:title>
  <dc:creator>Kelley, Peg</dc:creator>
  <cp:lastModifiedBy>Peg Kelley</cp:lastModifiedBy>
  <cp:revision>23</cp:revision>
  <dcterms:created xsi:type="dcterms:W3CDTF">2015-09-22T01:20:45Z</dcterms:created>
  <dcterms:modified xsi:type="dcterms:W3CDTF">2016-11-09T14:20:38Z</dcterms:modified>
</cp:coreProperties>
</file>